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56385" autoAdjust="0"/>
  </p:normalViewPr>
  <p:slideViewPr>
    <p:cSldViewPr>
      <p:cViewPr>
        <p:scale>
          <a:sx n="33" d="100"/>
          <a:sy n="33" d="100"/>
        </p:scale>
        <p:origin x="-189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4"/>
    </p:cViewPr>
  </p:sorterViewPr>
  <p:notesViewPr>
    <p:cSldViewPr>
      <p:cViewPr varScale="1">
        <p:scale>
          <a:sx n="60" d="100"/>
          <a:sy n="6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CDDEA-BE7C-41EE-91CA-B9AF92244D40}" type="datetimeFigureOut">
              <a:rPr lang="hu-HU" smtClean="0"/>
              <a:t>2012.11.13.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5F1C9-3C89-45F0-9597-E487A4D768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264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</a:t>
            </a:r>
            <a:r>
              <a:rPr lang="hu-HU" baseline="0" dirty="0" smtClean="0"/>
              <a:t> két legfontosabb, a témát szabályozó közösségi jogi jogforrás általános elfogadottságnak örvendett sok esetben már az érintett országok Uniós csatlakozását megelőzően is. Ennek nem csak hazánk a példája (az </a:t>
            </a:r>
            <a:r>
              <a:rPr lang="hu-HU" baseline="0" dirty="0" err="1" smtClean="0"/>
              <a:t>Elker</a:t>
            </a:r>
            <a:r>
              <a:rPr lang="hu-HU" baseline="0" dirty="0" smtClean="0"/>
              <a:t>. tv. 2002 január végén lépett hatályba), hanem külföldön is hasonló gyorsasággal követték a szabályozást. Ez különösen az </a:t>
            </a:r>
            <a:r>
              <a:rPr lang="hu-HU" baseline="0" dirty="0" err="1" smtClean="0"/>
              <a:t>Elker</a:t>
            </a:r>
            <a:r>
              <a:rPr lang="hu-HU" baseline="0" dirty="0" smtClean="0"/>
              <a:t>. Irányelvre igaz. Például Szlovákiában az ezt átültető jogszabály 2004 február 1-jén lépett hatályba.</a:t>
            </a:r>
          </a:p>
          <a:p>
            <a:r>
              <a:rPr lang="hu-HU" baseline="0" dirty="0" smtClean="0"/>
              <a:t>A távollévők közötti szerződésekről szóló irányelv sok helyen engedi meg az eltérést, amivel az államok éltek is.</a:t>
            </a:r>
          </a:p>
          <a:p>
            <a:endParaRPr lang="hu-HU" baseline="0" dirty="0" smtClean="0"/>
          </a:p>
          <a:p>
            <a:r>
              <a:rPr lang="hu-HU" dirty="0" smtClean="0"/>
              <a:t>593/2008/EK rendelet  - ehhez fontos:</a:t>
            </a:r>
          </a:p>
          <a:p>
            <a:endParaRPr lang="hu-HU" baseline="0" dirty="0" smtClean="0"/>
          </a:p>
          <a:p>
            <a:r>
              <a:rPr lang="hu-HU" b="1" dirty="0" smtClean="0"/>
              <a:t>Milyen példákat említhetünk a jogválasztás hiányában főszabályként alkalmazandó joggal kapcsolatban?</a:t>
            </a:r>
            <a:endParaRPr lang="hu-HU" dirty="0" smtClean="0"/>
          </a:p>
          <a:p>
            <a:r>
              <a:rPr lang="hu-HU" dirty="0" smtClean="0"/>
              <a:t>Az a) pont esetében példaként hozható fel egy külföldi vállalkozás, amely más tagállamban, vagy tagállamokban, és egyúttal Magyarországon is működtet egy szépségszalont. Ebben az esetben a felek által kötött szerződésre a magyar jog lesz az irányadó, tekintettel arra, hogy a vállalkozás az üzleti tevékenységét abban az országban folytatja, ahol a magyar fogyasztó szokásos tartózkodási helye található.</a:t>
            </a:r>
          </a:p>
          <a:p>
            <a:r>
              <a:rPr lang="hu-HU" dirty="0" smtClean="0"/>
              <a:t>A b) pontra vonatkozóan példaként említendő, hogy amennyiben egy magyar fogyasztó internetes </a:t>
            </a:r>
            <a:r>
              <a:rPr lang="hu-HU" dirty="0" err="1" smtClean="0"/>
              <a:t>webáruházon</a:t>
            </a:r>
            <a:r>
              <a:rPr lang="hu-HU" dirty="0" smtClean="0"/>
              <a:t> keresztül másik tagállamból rendel egy terméket, a szerződésre a magyar jog lesz irányadó, tekintettel arra, hogy a vállalkozás ugyan másik tagállamban rendelkezik székhellyel, azonban tevékenysége, így például az adott termék értékesítését magyar fogyasztók számára is végzi.</a:t>
            </a:r>
          </a:p>
          <a:p>
            <a:r>
              <a:rPr lang="hu-HU" dirty="0" smtClean="0"/>
              <a:t> </a:t>
            </a:r>
          </a:p>
          <a:p>
            <a:r>
              <a:rPr lang="hu-HU" b="1" dirty="0" smtClean="0"/>
              <a:t>Hogyan alakul az alkalmazandó jog a fogyasztói szerződéseknél, ha a felek élnek a jogválasztás lehetőségével?</a:t>
            </a:r>
            <a:endParaRPr lang="hu-HU" dirty="0" smtClean="0"/>
          </a:p>
          <a:p>
            <a:r>
              <a:rPr lang="hu-HU" dirty="0" smtClean="0"/>
              <a:t>A szerződést kötő felek a főszabályban foglaltaktól eltérően is megválaszthatják az általuk kötött fogyasztói szerződésre alkalmazandó jogot, a felek jogválasztása azonban nem sértheti azon ország jogának eltérést nem engedő, vagy eltérést csak a fogyasztó előnyére engedő kógens szabályait, amely ország joga a jogválasztás hiányában főszabályként a felek által alkalmazandó lenne, és amely a fogyasztónak védelmet biztosítana (azaz a fogyasztó szokásos tartózkodási helye szerinti állam joga).</a:t>
            </a:r>
          </a:p>
          <a:p>
            <a:r>
              <a:rPr lang="hu-HU" dirty="0" smtClean="0"/>
              <a:t>Példaként említhető, hogy előfordulhat, hogy a vállalkozás székhelye szerinti jog a fogyasztót megillető elállási jog gyakorlását rövidebb időtartamban határozza meg, mint a fogyasztó szokásos tartózkodási helye szerinti ország joga, akkor mégis annak az országnak a joga lesz az irányadó, ahol a fogyasztó szokásos tartózkodási helye található, mert ez a fogyasztóra nézve kedvezőbb feltételeket állapít meg.</a:t>
            </a:r>
          </a:p>
          <a:p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5F1C9-3C89-45F0-9597-E487A4D768C0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279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</a:t>
            </a:r>
            <a:r>
              <a:rPr lang="hu-HU" baseline="0" dirty="0" smtClean="0"/>
              <a:t> árak feltűntetési kötelezettsége eltér a magyar szabályoktól. Nálunk ugyanis a teljes, bruttó árat kell feltűntetni, míg a román jog szerint ez történhet úgy is, hogy csak hivatkoznak a forgalmi adó mértékére, de felhívják a fogyasztók figyelmét arra, hogy az ár az </a:t>
            </a:r>
            <a:r>
              <a:rPr lang="hu-HU" baseline="0" dirty="0" err="1" smtClean="0"/>
              <a:t>ÁFÁ-t</a:t>
            </a:r>
            <a:r>
              <a:rPr lang="hu-HU" baseline="0" dirty="0" smtClean="0"/>
              <a:t> nem tartalmazza.</a:t>
            </a:r>
          </a:p>
          <a:p>
            <a:endParaRPr lang="hu-HU" baseline="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5F1C9-3C89-45F0-9597-E487A4D768C0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936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hazai szabállyal,</a:t>
            </a:r>
            <a:r>
              <a:rPr lang="hu-HU" baseline="0" dirty="0" smtClean="0"/>
              <a:t> amely szerint 30 napon belül kell visszafizetni a vásárlás során kifizetett díjat, a szlovák szabályok összesen 15 napot adnak.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5F1C9-3C89-45F0-9597-E487A4D768C0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7919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lengyel</a:t>
            </a:r>
            <a:r>
              <a:rPr lang="hu-HU" baseline="0" dirty="0" smtClean="0"/>
              <a:t> szabályozás szerint a szolgáltató köteles tájékoztatni a fogyasztót már a vásárlást megelőzően is a panaszok fogadásának helyéről és a panasztétel lehetséges módjairól.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5F1C9-3C89-45F0-9597-E487A4D768C0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080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cégalapítás</a:t>
            </a:r>
            <a:r>
              <a:rPr lang="hu-HU" baseline="0" dirty="0" smtClean="0"/>
              <a:t> adminisztratív díja kb. 80 Euro fix díj, ezen felül az alaptőkétől függően sávosan eltérő díjazás. Ha pl. 300 000 Forintos tőkével számolunk, akkor az plusz kb. 550 Euro-t jelent – a szerb </a:t>
            </a:r>
            <a:r>
              <a:rPr lang="hu-HU" baseline="0" dirty="0" err="1" smtClean="0"/>
              <a:t>dínárban</a:t>
            </a:r>
            <a:r>
              <a:rPr lang="hu-HU" baseline="0" dirty="0" smtClean="0"/>
              <a:t> számolt összeg után (</a:t>
            </a:r>
            <a:r>
              <a:rPr lang="en-US" i="1" dirty="0" smtClean="0"/>
              <a:t>From RSD 100,001 to RSD 1,000,000: RSD 2,900 plus 0.5% of contract value</a:t>
            </a:r>
            <a:r>
              <a:rPr lang="hu-HU" smtClean="0"/>
              <a:t>).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Az</a:t>
            </a:r>
            <a:r>
              <a:rPr lang="hu-HU" baseline="0" dirty="0" smtClean="0"/>
              <a:t> elektronikus kereskedelmet 2009 júniusában szabályozták az elektronikus kereskedelmi irányelvet alapul véve. A cél a teljes harmonizáció és a fogyasztói jogok érvényesítésének biztosítása volt.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 szerb fogyasztóvédelmi törvény 30. cikk 5) bekezdése alapján a kereskedő köteles feltűntetni a termékre vonatkozó ÁFA mértékét, és a megfizetés módját („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amount and manner of VAT payment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”).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Ld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:http://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www.mpt.gov.rs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postavljen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/152/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law-on-consumer-protection.pdf</a:t>
            </a:r>
            <a:endParaRPr lang="hu-H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5F1C9-3C89-45F0-9597-E487A4D768C0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4785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cégalapítás</a:t>
            </a:r>
            <a:r>
              <a:rPr lang="hu-HU" baseline="0" dirty="0" smtClean="0"/>
              <a:t> adminisztratív díja kb. 80 Euro fix díj, ezen felül az alaptőkétől függően sávosan eltérő díjazás. Ha pl. 300 000 Forintos tőkével számolunk, akkor az plusz kb. 550 Euro-t jelent – a szerb </a:t>
            </a:r>
            <a:r>
              <a:rPr lang="hu-HU" baseline="0" dirty="0" err="1" smtClean="0"/>
              <a:t>dínárban</a:t>
            </a:r>
            <a:r>
              <a:rPr lang="hu-HU" baseline="0" dirty="0" smtClean="0"/>
              <a:t> számolt összeg után (</a:t>
            </a:r>
            <a:r>
              <a:rPr lang="en-US" i="1" dirty="0" smtClean="0"/>
              <a:t>From RSD 100,001 to RSD 1,000,000: RSD 2,900 plus 0.5% of contract value</a:t>
            </a:r>
            <a:r>
              <a:rPr lang="hu-HU" smtClean="0"/>
              <a:t>).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Az</a:t>
            </a:r>
            <a:r>
              <a:rPr lang="hu-HU" baseline="0" dirty="0" smtClean="0"/>
              <a:t> elektronikus kereskedelmet 2009 júniusában szabályozták az elektronikus kereskedelmi irányelvet alapul véve. A cél a teljes harmonizáció és a fogyasztói jogok érvényesítésének biztosítása volt.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 szerb fogyasztóvédelmi törvény 30. cikk 5) bekezdése alapján a kereskedő köteles feltűntetni a termékre vonatkozó ÁFA mértékét, és a megfizetés módját („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amount and manner of VAT payment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”).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Ld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:http://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www.mpt.gov.rs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postavljen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/152/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law-on-consumer-protection.pdf</a:t>
            </a:r>
            <a:endParaRPr lang="hu-H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5F1C9-3C89-45F0-9597-E487A4D768C0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4785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2012.11.13.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2012.11.13.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2012.11.13.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2012.11.13.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2012.11.13.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2012.11.13.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2012.11.13.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2012.11.13.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2012.11.13.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2012.11.13.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2012.11.13.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2012.11.13.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net-ugyved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Cégalapítás és elektronikus kereskedelem a környező országokban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22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/>
          </a:bodyPr>
          <a:lstStyle/>
          <a:p>
            <a:r>
              <a:rPr lang="hu-HU" dirty="0" smtClean="0"/>
              <a:t>Uniós jog, mint etalon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Az Európai Uniós joganyag:</a:t>
            </a:r>
          </a:p>
          <a:p>
            <a:pPr lvl="1"/>
            <a:r>
              <a:rPr lang="hu-HU" dirty="0"/>
              <a:t>97/7/EK Irányelv – a távollevők között kötött szerződések esetén a fogyasztók </a:t>
            </a:r>
            <a:r>
              <a:rPr lang="hu-HU" dirty="0" smtClean="0"/>
              <a:t>védelméről</a:t>
            </a:r>
          </a:p>
          <a:p>
            <a:pPr lvl="1"/>
            <a:r>
              <a:rPr lang="hu-HU" dirty="0"/>
              <a:t>2000/31/EK I</a:t>
            </a:r>
            <a:r>
              <a:rPr lang="hu-HU" dirty="0" smtClean="0"/>
              <a:t>rányelv - </a:t>
            </a:r>
            <a:r>
              <a:rPr lang="hu-HU" dirty="0" smtClean="0"/>
              <a:t>Elektronikus </a:t>
            </a:r>
            <a:r>
              <a:rPr lang="hu-HU" dirty="0"/>
              <a:t>kereskedelemről szóló </a:t>
            </a:r>
            <a:r>
              <a:rPr lang="hu-HU" dirty="0" smtClean="0"/>
              <a:t>irányelv</a:t>
            </a:r>
            <a:endParaRPr lang="hu-HU" dirty="0" smtClean="0"/>
          </a:p>
          <a:p>
            <a:pPr lvl="1"/>
            <a:r>
              <a:rPr lang="hu-HU" dirty="0" smtClean="0"/>
              <a:t>593/2008/EK rendelet </a:t>
            </a:r>
            <a:r>
              <a:rPr lang="hu-HU" dirty="0" smtClean="0"/>
              <a:t>– </a:t>
            </a:r>
            <a:r>
              <a:rPr lang="hu-HU" dirty="0" smtClean="0"/>
              <a:t>A </a:t>
            </a:r>
            <a:r>
              <a:rPr lang="hu-HU" dirty="0" smtClean="0"/>
              <a:t>szerződéses </a:t>
            </a:r>
            <a:r>
              <a:rPr lang="hu-HU" dirty="0"/>
              <a:t>kötelezettségekre alkalmazandó </a:t>
            </a:r>
            <a:r>
              <a:rPr lang="hu-HU" dirty="0" smtClean="0"/>
              <a:t>jogról</a:t>
            </a:r>
          </a:p>
          <a:p>
            <a:r>
              <a:rPr lang="hu-HU" dirty="0" smtClean="0"/>
              <a:t>Amit tudni érdemes:</a:t>
            </a:r>
          </a:p>
          <a:p>
            <a:pPr lvl="1"/>
            <a:r>
              <a:rPr lang="hu-HU" dirty="0" smtClean="0"/>
              <a:t>Az Uniós joganyag </a:t>
            </a:r>
            <a:r>
              <a:rPr lang="hu-HU" dirty="0"/>
              <a:t>á</a:t>
            </a:r>
            <a:r>
              <a:rPr lang="hu-HU" dirty="0" smtClean="0"/>
              <a:t>ltalános elfogadottsága</a:t>
            </a:r>
          </a:p>
          <a:p>
            <a:pPr lvl="1"/>
            <a:r>
              <a:rPr lang="hu-HU" dirty="0" smtClean="0"/>
              <a:t>Helyi eltérések </a:t>
            </a:r>
            <a:r>
              <a:rPr lang="hu-HU" dirty="0" smtClean="0"/>
              <a:t>lehetősége, mindenképp érvényes feltételek</a:t>
            </a:r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Románia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Korlátolt felelősségű társaság alapítása</a:t>
            </a:r>
          </a:p>
          <a:p>
            <a:pPr lvl="1"/>
            <a:r>
              <a:rPr lang="hu-HU" dirty="0" smtClean="0"/>
              <a:t>Alapítás adminisztratív költségei: kb. 145 Euro</a:t>
            </a:r>
          </a:p>
          <a:p>
            <a:pPr lvl="1"/>
            <a:r>
              <a:rPr lang="hu-HU" dirty="0" smtClean="0"/>
              <a:t>Jogi költségek: kb. 500 Euro +</a:t>
            </a:r>
          </a:p>
          <a:p>
            <a:r>
              <a:rPr lang="hu-HU" sz="2800" dirty="0" smtClean="0"/>
              <a:t>Elektronikus kereskedelem</a:t>
            </a:r>
          </a:p>
          <a:p>
            <a:pPr lvl="1"/>
            <a:r>
              <a:rPr lang="hu-HU" dirty="0" smtClean="0"/>
              <a:t>Elállás joga: 10 munkanap</a:t>
            </a:r>
          </a:p>
          <a:p>
            <a:pPr lvl="1"/>
            <a:r>
              <a:rPr lang="hu-HU" dirty="0" smtClean="0"/>
              <a:t>Árak feltűntetési kötelezettsége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Kihez fordulhatok:</a:t>
            </a:r>
          </a:p>
          <a:p>
            <a:pPr marL="667512" lvl="2" indent="0">
              <a:buNone/>
            </a:pPr>
            <a:r>
              <a:rPr lang="hu-HU" dirty="0" smtClean="0"/>
              <a:t>Magda </a:t>
            </a:r>
            <a:r>
              <a:rPr lang="hu-HU" dirty="0" err="1" smtClean="0"/>
              <a:t>Popescu</a:t>
            </a:r>
            <a:r>
              <a:rPr lang="hu-HU" dirty="0" smtClean="0"/>
              <a:t> (</a:t>
            </a:r>
            <a:r>
              <a:rPr lang="hu-HU" dirty="0" err="1" smtClean="0"/>
              <a:t>magda.popescu</a:t>
            </a:r>
            <a:r>
              <a:rPr lang="hu-HU" dirty="0" smtClean="0"/>
              <a:t>@legal2m.com)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0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Szlovákia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Korlátolt felelősségű társaság alapítása</a:t>
            </a:r>
          </a:p>
          <a:p>
            <a:pPr lvl="1"/>
            <a:r>
              <a:rPr lang="hu-HU" dirty="0"/>
              <a:t>Alapítás adminisztratív költségei: kb. </a:t>
            </a:r>
            <a:r>
              <a:rPr lang="hu-HU" dirty="0" smtClean="0"/>
              <a:t>340-350 </a:t>
            </a:r>
            <a:r>
              <a:rPr lang="hu-HU" dirty="0"/>
              <a:t>Euro</a:t>
            </a:r>
          </a:p>
          <a:p>
            <a:pPr lvl="1"/>
            <a:r>
              <a:rPr lang="hu-HU" dirty="0"/>
              <a:t>Jogi költségek: kb. </a:t>
            </a:r>
            <a:r>
              <a:rPr lang="hu-HU" dirty="0" smtClean="0"/>
              <a:t>400 Euro</a:t>
            </a:r>
            <a:endParaRPr lang="hu-HU" dirty="0"/>
          </a:p>
          <a:p>
            <a:r>
              <a:rPr lang="hu-HU" sz="2800" dirty="0"/>
              <a:t>Elektronikus kereskedelem</a:t>
            </a:r>
          </a:p>
          <a:p>
            <a:pPr lvl="1"/>
            <a:r>
              <a:rPr lang="hu-HU" dirty="0"/>
              <a:t>Elállás joga: 10 munkanap</a:t>
            </a:r>
          </a:p>
          <a:p>
            <a:pPr lvl="1"/>
            <a:r>
              <a:rPr lang="hu-HU" dirty="0" smtClean="0"/>
              <a:t>Visszafizetés határideje: 15 nap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Kihez fordulhatok:</a:t>
            </a:r>
          </a:p>
          <a:p>
            <a:pPr marL="667512" lvl="2" indent="0">
              <a:buNone/>
            </a:pPr>
            <a:r>
              <a:rPr lang="hu-HU" dirty="0" err="1" smtClean="0"/>
              <a:t>Adriana</a:t>
            </a:r>
            <a:r>
              <a:rPr lang="hu-HU" dirty="0" smtClean="0"/>
              <a:t> </a:t>
            </a:r>
            <a:r>
              <a:rPr lang="hu-HU" dirty="0" err="1" smtClean="0"/>
              <a:t>Tomanova</a:t>
            </a:r>
            <a:r>
              <a:rPr lang="hu-HU" dirty="0" smtClean="0"/>
              <a:t> (</a:t>
            </a:r>
            <a:r>
              <a:rPr lang="hu-HU" dirty="0" err="1" smtClean="0"/>
              <a:t>tomanova</a:t>
            </a:r>
            <a:r>
              <a:rPr lang="hu-HU" dirty="0" smtClean="0"/>
              <a:t>@</a:t>
            </a:r>
            <a:r>
              <a:rPr lang="hu-HU" dirty="0" err="1" smtClean="0"/>
              <a:t>bmt.sk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833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Csehország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Korlátolt felelősségű társaság alapítása</a:t>
            </a:r>
          </a:p>
          <a:p>
            <a:pPr lvl="1"/>
            <a:r>
              <a:rPr lang="hu-HU" dirty="0"/>
              <a:t>Alapítás adminisztratív költségei: kb. </a:t>
            </a:r>
            <a:r>
              <a:rPr lang="hu-HU" dirty="0" smtClean="0"/>
              <a:t>200 </a:t>
            </a:r>
            <a:r>
              <a:rPr lang="hu-HU" dirty="0"/>
              <a:t>Euro</a:t>
            </a:r>
          </a:p>
          <a:p>
            <a:pPr lvl="1"/>
            <a:r>
              <a:rPr lang="hu-HU" dirty="0"/>
              <a:t>Jogi költségek: kb. </a:t>
            </a:r>
            <a:r>
              <a:rPr lang="hu-HU" dirty="0" smtClean="0"/>
              <a:t>1000 Euro</a:t>
            </a:r>
            <a:endParaRPr lang="hu-HU" dirty="0"/>
          </a:p>
          <a:p>
            <a:r>
              <a:rPr lang="hu-HU" sz="2800" dirty="0"/>
              <a:t>Elektronikus kereskedelem</a:t>
            </a:r>
          </a:p>
          <a:p>
            <a:pPr lvl="1"/>
            <a:r>
              <a:rPr lang="hu-HU" dirty="0"/>
              <a:t>Elállás joga: </a:t>
            </a:r>
            <a:r>
              <a:rPr lang="hu-HU" dirty="0" smtClean="0"/>
              <a:t>14 naptári nap, de </a:t>
            </a:r>
          </a:p>
          <a:p>
            <a:pPr lvl="1"/>
            <a:r>
              <a:rPr lang="hu-HU" dirty="0" smtClean="0"/>
              <a:t>Életbiztosításoknál 30 nap</a:t>
            </a:r>
            <a:endParaRPr lang="hu-HU" dirty="0"/>
          </a:p>
          <a:p>
            <a:pPr lvl="1"/>
            <a:endParaRPr lang="hu-HU" dirty="0"/>
          </a:p>
          <a:p>
            <a:pPr lvl="1"/>
            <a:r>
              <a:rPr lang="hu-HU" dirty="0"/>
              <a:t>Kihez fordulhatok:</a:t>
            </a:r>
          </a:p>
          <a:p>
            <a:pPr marL="667512" lvl="2" indent="0">
              <a:buNone/>
            </a:pPr>
            <a:r>
              <a:rPr lang="hu-HU" dirty="0" smtClean="0"/>
              <a:t>Martin </a:t>
            </a:r>
            <a:r>
              <a:rPr lang="hu-HU" dirty="0" err="1" smtClean="0"/>
              <a:t>Voborník</a:t>
            </a:r>
            <a:r>
              <a:rPr lang="hu-HU" dirty="0" smtClean="0"/>
              <a:t> (</a:t>
            </a:r>
            <a:r>
              <a:rPr lang="hu-HU" dirty="0" err="1"/>
              <a:t>vobornik</a:t>
            </a:r>
            <a:r>
              <a:rPr lang="hu-HU" dirty="0"/>
              <a:t>@</a:t>
            </a:r>
            <a:r>
              <a:rPr lang="hu-HU" dirty="0" err="1"/>
              <a:t>v-n.cz</a:t>
            </a:r>
            <a:r>
              <a:rPr lang="hu-HU" dirty="0" smtClean="0"/>
              <a:t>)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389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Lengyelország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Korlátolt felelősségű társaság alapítása</a:t>
            </a:r>
          </a:p>
          <a:p>
            <a:pPr lvl="1"/>
            <a:r>
              <a:rPr lang="hu-HU" dirty="0"/>
              <a:t>Alapítás adminisztratív költségei: kb. </a:t>
            </a:r>
            <a:r>
              <a:rPr lang="hu-HU" dirty="0" smtClean="0"/>
              <a:t>300 </a:t>
            </a:r>
            <a:r>
              <a:rPr lang="hu-HU" dirty="0"/>
              <a:t>Euro</a:t>
            </a:r>
          </a:p>
          <a:p>
            <a:pPr lvl="1"/>
            <a:r>
              <a:rPr lang="hu-HU" dirty="0"/>
              <a:t>Jogi költségek: kb. </a:t>
            </a:r>
            <a:r>
              <a:rPr lang="hu-HU" dirty="0" smtClean="0"/>
              <a:t>500 Euro +</a:t>
            </a:r>
            <a:endParaRPr lang="hu-HU" dirty="0"/>
          </a:p>
          <a:p>
            <a:r>
              <a:rPr lang="hu-HU" sz="2800" dirty="0"/>
              <a:t>Elektronikus kereskedelem</a:t>
            </a:r>
          </a:p>
          <a:p>
            <a:pPr lvl="1"/>
            <a:r>
              <a:rPr lang="hu-HU" dirty="0"/>
              <a:t>Elállás joga: 10 </a:t>
            </a:r>
            <a:r>
              <a:rPr lang="hu-HU" dirty="0" smtClean="0"/>
              <a:t>naptári nap</a:t>
            </a:r>
            <a:endParaRPr lang="hu-HU" dirty="0"/>
          </a:p>
          <a:p>
            <a:pPr lvl="1"/>
            <a:r>
              <a:rPr lang="hu-HU" dirty="0" smtClean="0"/>
              <a:t>Kötelező tájékoztatás a panaszok kezeléséről</a:t>
            </a:r>
            <a:endParaRPr lang="hu-HU" dirty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Kihez </a:t>
            </a:r>
            <a:r>
              <a:rPr lang="hu-HU" dirty="0"/>
              <a:t>fordulhatok:</a:t>
            </a:r>
          </a:p>
          <a:p>
            <a:pPr marL="667512" lvl="2" indent="0">
              <a:buNone/>
            </a:pPr>
            <a:r>
              <a:rPr lang="hu-HU" dirty="0" err="1" smtClean="0"/>
              <a:t>Zuzanna</a:t>
            </a:r>
            <a:r>
              <a:rPr lang="hu-HU" dirty="0" smtClean="0"/>
              <a:t> </a:t>
            </a:r>
            <a:r>
              <a:rPr lang="hu-HU" dirty="0" err="1"/>
              <a:t>Bogusz</a:t>
            </a:r>
            <a:r>
              <a:rPr lang="hu-HU" dirty="0"/>
              <a:t> (</a:t>
            </a:r>
            <a:r>
              <a:rPr lang="hu-HU" dirty="0" err="1"/>
              <a:t>zuzanna.bogusz</a:t>
            </a:r>
            <a:r>
              <a:rPr lang="hu-HU" dirty="0"/>
              <a:t>@</a:t>
            </a:r>
            <a:r>
              <a:rPr lang="hu-HU" dirty="0" err="1"/>
              <a:t>mpiw.pl</a:t>
            </a:r>
            <a:r>
              <a:rPr lang="hu-HU" dirty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528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Szerbia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Korlátolt felelősségű társaság alapítása</a:t>
            </a:r>
          </a:p>
          <a:p>
            <a:pPr lvl="1"/>
            <a:r>
              <a:rPr lang="hu-HU" dirty="0"/>
              <a:t>Alapítás adminisztratív költségei: kb. </a:t>
            </a:r>
            <a:r>
              <a:rPr lang="hu-HU" dirty="0" smtClean="0"/>
              <a:t>80 Euro + alaptőkétől függően sávos</a:t>
            </a:r>
            <a:endParaRPr lang="hu-HU" dirty="0"/>
          </a:p>
          <a:p>
            <a:pPr lvl="1"/>
            <a:endParaRPr lang="hu-HU" dirty="0"/>
          </a:p>
          <a:p>
            <a:r>
              <a:rPr lang="hu-HU" sz="2800" dirty="0"/>
              <a:t>Elektronikus kereskedelem</a:t>
            </a:r>
          </a:p>
          <a:p>
            <a:pPr lvl="1"/>
            <a:r>
              <a:rPr lang="hu-HU" dirty="0"/>
              <a:t>Elállás joga: </a:t>
            </a:r>
            <a:r>
              <a:rPr lang="hu-HU" dirty="0" smtClean="0"/>
              <a:t>14 naptári nap</a:t>
            </a:r>
            <a:endParaRPr lang="hu-HU" dirty="0"/>
          </a:p>
          <a:p>
            <a:pPr lvl="1"/>
            <a:r>
              <a:rPr lang="hu-HU" dirty="0" smtClean="0"/>
              <a:t>Az </a:t>
            </a:r>
            <a:r>
              <a:rPr lang="hu-HU" dirty="0" err="1" smtClean="0"/>
              <a:t>ÁFA-mérték</a:t>
            </a:r>
            <a:r>
              <a:rPr lang="hu-HU" dirty="0" smtClean="0"/>
              <a:t> feltűntetése kötelező</a:t>
            </a:r>
          </a:p>
          <a:p>
            <a:pPr lvl="1"/>
            <a:endParaRPr lang="hu-HU" dirty="0"/>
          </a:p>
          <a:p>
            <a:r>
              <a:rPr lang="hu-HU" dirty="0" err="1" smtClean="0"/>
              <a:t>Dragomir.kojic</a:t>
            </a:r>
            <a:r>
              <a:rPr lang="hu-HU" dirty="0" smtClean="0"/>
              <a:t>@</a:t>
            </a:r>
            <a:r>
              <a:rPr lang="hu-HU" dirty="0" err="1" smtClean="0"/>
              <a:t>karanovic-nikolic.com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27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Tanulságok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Helyi ügyvédet KELL bevonni</a:t>
            </a:r>
          </a:p>
          <a:p>
            <a:r>
              <a:rPr lang="hu-HU" dirty="0" smtClean="0"/>
              <a:t>Nem árt, ha egy kézben van a </a:t>
            </a:r>
            <a:r>
              <a:rPr lang="hu-HU" dirty="0" err="1" smtClean="0"/>
              <a:t>ko-ordináció</a:t>
            </a:r>
            <a:r>
              <a:rPr lang="hu-HU" dirty="0" smtClean="0"/>
              <a:t> (akár belső jogász, akár megbízott ügyvéd)</a:t>
            </a:r>
          </a:p>
          <a:p>
            <a:r>
              <a:rPr lang="hu-HU" dirty="0" smtClean="0"/>
              <a:t>Sokat segítenek a sztenderd  megoldások, bejáratott kapcsolatok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4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Köszönöm a megtisztelő figyelmet!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Az előadás diái letölthetőek a </a:t>
            </a:r>
            <a:r>
              <a:rPr lang="hu-HU" dirty="0" err="1" smtClean="0">
                <a:hlinkClick r:id="rId2"/>
              </a:rPr>
              <a:t>www.internet-ugyved.com</a:t>
            </a:r>
            <a:r>
              <a:rPr lang="hu-HU" dirty="0" smtClean="0"/>
              <a:t>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			ol</a:t>
            </a:r>
            <a:r>
              <a:rPr lang="hu-HU" dirty="0" smtClean="0"/>
              <a:t>dalról.</a:t>
            </a:r>
          </a:p>
        </p:txBody>
      </p:sp>
    </p:spTree>
    <p:extLst>
      <p:ext uri="{BB962C8B-B14F-4D97-AF65-F5344CB8AC3E}">
        <p14:creationId xmlns:p14="http://schemas.microsoft.com/office/powerpoint/2010/main" val="96482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Elem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420</TotalTime>
  <Words>872</Words>
  <Application>Microsoft Office PowerPoint</Application>
  <PresentationFormat>Diavetítés a képernyőre (4:3 oldalarány)</PresentationFormat>
  <Paragraphs>101</Paragraphs>
  <Slides>9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Áramlás</vt:lpstr>
      <vt:lpstr>Cégalapítás és elektronikus kereskedelem a környező országokban</vt:lpstr>
      <vt:lpstr>Uniós jog, mint etalon</vt:lpstr>
      <vt:lpstr>Románia</vt:lpstr>
      <vt:lpstr>Szlovákia</vt:lpstr>
      <vt:lpstr>Csehország</vt:lpstr>
      <vt:lpstr>Lengyelország</vt:lpstr>
      <vt:lpstr>Szerbia</vt:lpstr>
      <vt:lpstr>Tanulságok</vt:lpstr>
      <vt:lpstr> Köszönöm a megtisztelő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Elektronikus kereskedelmi szabályok a környező országokban</dc:title>
  <dc:creator>Rácz László</dc:creator>
  <cp:lastModifiedBy>oz</cp:lastModifiedBy>
  <cp:revision>18</cp:revision>
  <dcterms:created xsi:type="dcterms:W3CDTF">2012-11-12T14:43:53Z</dcterms:created>
  <dcterms:modified xsi:type="dcterms:W3CDTF">2012-11-13T11:07:33Z</dcterms:modified>
</cp:coreProperties>
</file>