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3" r:id="rId3"/>
    <p:sldId id="264" r:id="rId4"/>
    <p:sldId id="270" r:id="rId5"/>
    <p:sldId id="271" r:id="rId6"/>
    <p:sldId id="272" r:id="rId7"/>
    <p:sldId id="273" r:id="rId8"/>
    <p:sldId id="274" r:id="rId9"/>
    <p:sldId id="276" r:id="rId10"/>
    <p:sldId id="277" r:id="rId11"/>
    <p:sldId id="269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512" autoAdjust="0"/>
  </p:normalViewPr>
  <p:slideViewPr>
    <p:cSldViewPr>
      <p:cViewPr>
        <p:scale>
          <a:sx n="70" d="100"/>
          <a:sy n="70" d="100"/>
        </p:scale>
        <p:origin x="-116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69C55-6FFD-4FF5-9AA2-8ABAB7B6BF85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1D2D5-2031-46BD-8A71-723132B27F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74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94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29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299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6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95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253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380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74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48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0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7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5832-53D1-4F83-8CDD-7763A4FE9756}" type="datetimeFigureOut">
              <a:rPr lang="hu-HU" smtClean="0"/>
              <a:t>2013.04.19.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7F3D-EAD6-44C9-A648-1D885D3B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03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-ugyved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/>
              <a:t>Szerencsejáték jog, 2013: pillanatfelvételek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Ormós Ügyvédi Iroda</a:t>
            </a:r>
          </a:p>
          <a:p>
            <a:pPr algn="ctr"/>
            <a:r>
              <a:rPr lang="hu-HU" b="1" dirty="0" err="1" smtClean="0">
                <a:hlinkClick r:id="rId2"/>
              </a:rPr>
              <a:t>www.internet-ugyved.com</a:t>
            </a:r>
            <a:endParaRPr lang="hu-HU" b="1" dirty="0" smtClean="0"/>
          </a:p>
          <a:p>
            <a:pPr algn="ctr"/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4083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Vegyes felvágott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/>
          </a:bodyPr>
          <a:lstStyle/>
          <a:p>
            <a:r>
              <a:rPr lang="hu-HU" dirty="0" smtClean="0"/>
              <a:t>Kötelező-e közjegyző minden promóciós/nyeremény sorsoláson?</a:t>
            </a:r>
          </a:p>
          <a:p>
            <a:endParaRPr lang="hu-HU" dirty="0" smtClean="0"/>
          </a:p>
          <a:p>
            <a:r>
              <a:rPr lang="hu-HU" dirty="0" smtClean="0"/>
              <a:t>Mik az adózási következményei annak, ha nyerek 10000 forintot a </a:t>
            </a:r>
            <a:r>
              <a:rPr lang="hu-HU" dirty="0" err="1" smtClean="0"/>
              <a:t>Sportingbeten</a:t>
            </a:r>
            <a:r>
              <a:rPr lang="hu-HU" dirty="0" smtClean="0"/>
              <a:t>?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Köszönöm </a:t>
            </a:r>
            <a:r>
              <a:rPr lang="hu-HU" b="1" dirty="0" smtClean="0"/>
              <a:t>a megtisztelő figyelmet!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03648" y="413828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err="1" smtClean="0">
                <a:solidFill>
                  <a:srgbClr val="FF0000"/>
                </a:solidFill>
              </a:rPr>
              <a:t>www.internet-ugyved.com</a:t>
            </a:r>
            <a:endParaRPr lang="hu-HU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332656"/>
            <a:ext cx="3059831" cy="281138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Előadás vázlata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7560840" cy="4565103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EU/online</a:t>
            </a:r>
          </a:p>
          <a:p>
            <a:endParaRPr lang="hu-HU" dirty="0" smtClean="0"/>
          </a:p>
          <a:p>
            <a:r>
              <a:rPr lang="hu-HU" dirty="0" smtClean="0"/>
              <a:t>HU/offline </a:t>
            </a:r>
          </a:p>
          <a:p>
            <a:endParaRPr lang="hu-HU" dirty="0"/>
          </a:p>
          <a:p>
            <a:r>
              <a:rPr lang="hu-HU" dirty="0" smtClean="0"/>
              <a:t>Vegyes felvágott</a:t>
            </a:r>
            <a:endParaRPr lang="hu-HU" dirty="0" smtClean="0"/>
          </a:p>
          <a:p>
            <a:pPr marL="6858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632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EU/online: alapvetések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/>
          </a:bodyPr>
          <a:lstStyle/>
          <a:p>
            <a:r>
              <a:rPr lang="hu-HU" dirty="0" smtClean="0"/>
              <a:t>EUB</a:t>
            </a:r>
            <a:r>
              <a:rPr lang="hu-HU" dirty="0" smtClean="0"/>
              <a:t>: uniós jog elsőbbsége, szolgáltatások szabad mozgása, letelepedés szabadsága (CJEU 15.071964, 6/64 Costa/ENEL)</a:t>
            </a:r>
          </a:p>
          <a:p>
            <a:r>
              <a:rPr lang="hu-HU" dirty="0" smtClean="0"/>
              <a:t>EUB: precíz iránymutatás a tagállamoknak</a:t>
            </a:r>
          </a:p>
          <a:p>
            <a:r>
              <a:rPr lang="hu-HU" dirty="0" smtClean="0"/>
              <a:t>Diszkrimináció tilalma: más tagállamban engedéllyel rendelkező szolgáltató = saját szolgáltató  (EUB 09.09.2011, C-64/08, Engelmann, 34.sz+RSZ.18.cikkely)</a:t>
            </a:r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EU/online: alapvetések 2.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Magyar telephely/székhely:  ez a kötelezettség ellentétes az EU joggal</a:t>
            </a:r>
          </a:p>
          <a:p>
            <a:pPr marL="0" lvl="0" indent="0">
              <a:buNone/>
            </a:pPr>
            <a:r>
              <a:rPr lang="hu-HU" i="1" dirty="0" smtClean="0"/>
              <a:t>EUB: „</a:t>
            </a:r>
            <a:r>
              <a:rPr lang="en-GB" i="1" dirty="0" smtClean="0"/>
              <a:t>the </a:t>
            </a:r>
            <a:r>
              <a:rPr lang="en-GB" i="1" dirty="0"/>
              <a:t>obligation … to have their seat in national territory constitutes a restriction on freedom of establishment within the meaning of [Article 49 TFEU] inasmuch as it discriminates against companies which have their seat in another Member State and prevents those companies from operating gaming establishments […]</a:t>
            </a:r>
            <a:r>
              <a:rPr lang="en-GB" dirty="0"/>
              <a:t>" </a:t>
            </a:r>
            <a:r>
              <a:rPr lang="en-GB" dirty="0" smtClean="0"/>
              <a:t>(</a:t>
            </a:r>
            <a:r>
              <a:rPr lang="hu-HU" dirty="0" smtClean="0"/>
              <a:t>EUB</a:t>
            </a:r>
            <a:r>
              <a:rPr lang="en-GB" dirty="0" smtClean="0"/>
              <a:t> </a:t>
            </a:r>
            <a:r>
              <a:rPr lang="en-GB" dirty="0"/>
              <a:t>09.09.2011, C-64/08, </a:t>
            </a:r>
            <a:r>
              <a:rPr lang="en-GB" i="1" dirty="0"/>
              <a:t>Engelmann</a:t>
            </a:r>
            <a:r>
              <a:rPr lang="en-GB" dirty="0" smtClean="0"/>
              <a:t>, </a:t>
            </a:r>
            <a:r>
              <a:rPr lang="hu-HU" dirty="0" err="1" smtClean="0"/>
              <a:t>para</a:t>
            </a:r>
            <a:r>
              <a:rPr lang="hu-HU" dirty="0" smtClean="0"/>
              <a:t> </a:t>
            </a:r>
            <a:r>
              <a:rPr lang="en-GB" dirty="0" smtClean="0"/>
              <a:t>32). </a:t>
            </a:r>
            <a:endParaRPr lang="hu-HU" dirty="0"/>
          </a:p>
          <a:p>
            <a:r>
              <a:rPr lang="en-GB" dirty="0"/>
              <a:t> 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EU/online: alapvetések 3.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/>
          </a:bodyPr>
          <a:lstStyle/>
          <a:p>
            <a:r>
              <a:rPr lang="hu-HU" dirty="0" smtClean="0"/>
              <a:t>Két alapvető szabadságjog korlátozása elképzelhető, DE </a:t>
            </a:r>
          </a:p>
          <a:p>
            <a:pPr lvl="1"/>
            <a:r>
              <a:rPr lang="hu-HU" dirty="0" smtClean="0"/>
              <a:t>legitim közérdek</a:t>
            </a:r>
          </a:p>
          <a:p>
            <a:pPr lvl="1"/>
            <a:r>
              <a:rPr lang="en-GB" dirty="0"/>
              <a:t> </a:t>
            </a:r>
            <a:r>
              <a:rPr lang="hu-HU" dirty="0" smtClean="0"/>
              <a:t>szükséges legyen a legitim közérdek érvényesítése érdekében</a:t>
            </a:r>
          </a:p>
          <a:p>
            <a:pPr lvl="1"/>
            <a:r>
              <a:rPr lang="hu-HU" dirty="0" smtClean="0"/>
              <a:t>konzisztens és szisztematikus módon feleljen meg a legitim közérdeknek </a:t>
            </a:r>
            <a:r>
              <a:rPr lang="hu-HU" dirty="0"/>
              <a:t>(</a:t>
            </a:r>
            <a:r>
              <a:rPr lang="hu-HU" dirty="0" err="1"/>
              <a:t>inkumbens</a:t>
            </a:r>
            <a:r>
              <a:rPr lang="hu-HU" dirty="0"/>
              <a:t>/újak szolgáltatásai egybeesnek-e</a:t>
            </a:r>
            <a:r>
              <a:rPr lang="hu-HU" dirty="0" smtClean="0"/>
              <a:t>)</a:t>
            </a:r>
          </a:p>
          <a:p>
            <a:pPr marL="457200" lvl="1" indent="0">
              <a:buNone/>
            </a:pPr>
            <a:r>
              <a:rPr lang="hu-HU" dirty="0" smtClean="0"/>
              <a:t>(EUB 06.11.2003, C-243/01, </a:t>
            </a:r>
            <a:r>
              <a:rPr lang="hu-HU" dirty="0" err="1" smtClean="0"/>
              <a:t>Gambelli</a:t>
            </a:r>
            <a:r>
              <a:rPr lang="hu-HU" dirty="0" smtClean="0"/>
              <a:t>, 65-67. szakasz, EUB 08.09.2010, C-316/07, </a:t>
            </a:r>
            <a:r>
              <a:rPr lang="hu-HU" dirty="0" err="1" smtClean="0"/>
              <a:t>Markus</a:t>
            </a:r>
            <a:r>
              <a:rPr lang="hu-HU" dirty="0" smtClean="0"/>
              <a:t> </a:t>
            </a:r>
            <a:r>
              <a:rPr lang="hu-HU" dirty="0" err="1" smtClean="0"/>
              <a:t>Stoss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EU/online: alapvetések 4.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Átláthatóság elve –tendereztetés, engedélyek</a:t>
            </a:r>
          </a:p>
          <a:p>
            <a:pPr marL="0" lvl="0" indent="0">
              <a:buNone/>
            </a:pPr>
            <a:r>
              <a:rPr lang="en-GB" i="1" dirty="0" smtClean="0"/>
              <a:t>Articles </a:t>
            </a:r>
            <a:r>
              <a:rPr lang="en-GB" i="1" dirty="0"/>
              <a:t>[49 and 56 TFEU] and […] the principle of equal treatment and the prohibition of discrimination on grounds of nationality preclude[] the grant without any competitive procedure of all the concessions to operate gaming establishments in the territory of a Member State</a:t>
            </a:r>
            <a:r>
              <a:rPr lang="en-GB" dirty="0"/>
              <a:t>" </a:t>
            </a:r>
            <a:r>
              <a:rPr lang="en-GB" dirty="0" smtClean="0"/>
              <a:t>(</a:t>
            </a:r>
            <a:r>
              <a:rPr lang="hu-HU" dirty="0" smtClean="0"/>
              <a:t>EUB</a:t>
            </a:r>
            <a:r>
              <a:rPr lang="en-GB" dirty="0" smtClean="0"/>
              <a:t> </a:t>
            </a:r>
            <a:r>
              <a:rPr lang="en-GB" dirty="0"/>
              <a:t>09.09.2011, C-64/08, </a:t>
            </a:r>
            <a:r>
              <a:rPr lang="en-GB" i="1" dirty="0"/>
              <a:t>Engelmann</a:t>
            </a:r>
            <a:r>
              <a:rPr lang="en-GB" dirty="0"/>
              <a:t>, </a:t>
            </a:r>
            <a:r>
              <a:rPr lang="en-GB" dirty="0" err="1"/>
              <a:t>para</a:t>
            </a:r>
            <a:r>
              <a:rPr lang="en-GB" dirty="0"/>
              <a:t> 58; </a:t>
            </a:r>
            <a:r>
              <a:rPr lang="hu-HU" dirty="0" smtClean="0"/>
              <a:t>EUB</a:t>
            </a:r>
            <a:r>
              <a:rPr lang="en-GB" dirty="0" smtClean="0"/>
              <a:t> </a:t>
            </a:r>
            <a:r>
              <a:rPr lang="en-GB" dirty="0"/>
              <a:t>16.02.2012, C-72/10 and C-77/10, </a:t>
            </a:r>
            <a:r>
              <a:rPr lang="en-GB" i="1" dirty="0"/>
              <a:t>Costa and </a:t>
            </a:r>
            <a:r>
              <a:rPr lang="en-GB" i="1" dirty="0" err="1"/>
              <a:t>Cifone</a:t>
            </a:r>
            <a:r>
              <a:rPr lang="en-GB" dirty="0"/>
              <a:t>, </a:t>
            </a:r>
            <a:r>
              <a:rPr lang="en-GB" dirty="0" err="1"/>
              <a:t>para</a:t>
            </a:r>
            <a:r>
              <a:rPr lang="en-GB" dirty="0"/>
              <a:t> 72). 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EU/online: alapvetések 5.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/>
          </a:bodyPr>
          <a:lstStyle/>
          <a:p>
            <a:r>
              <a:rPr lang="hu-HU" dirty="0" smtClean="0"/>
              <a:t>Az EUB kimondta, hogy a szabadságjogok korlátozásának a kizárólagos célja nem lehet az, hogy védjék az </a:t>
            </a:r>
            <a:r>
              <a:rPr lang="hu-HU" dirty="0" err="1" smtClean="0"/>
              <a:t>inkumbens</a:t>
            </a:r>
            <a:r>
              <a:rPr lang="hu-HU" dirty="0" smtClean="0"/>
              <a:t> </a:t>
            </a:r>
            <a:r>
              <a:rPr lang="hu-HU" dirty="0"/>
              <a:t>szolgáltató gazdasági </a:t>
            </a:r>
            <a:r>
              <a:rPr lang="hu-HU" dirty="0" smtClean="0"/>
              <a:t>érdekeit (állami cég/állami bevételek védelme)</a:t>
            </a:r>
            <a:endParaRPr lang="hu-HU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hu-HU" dirty="0" smtClean="0"/>
              <a:t>EUB</a:t>
            </a:r>
            <a:r>
              <a:rPr lang="en-GB" dirty="0" smtClean="0"/>
              <a:t> </a:t>
            </a:r>
            <a:r>
              <a:rPr lang="en-GB" dirty="0"/>
              <a:t>16.02.2012, C-72/10 and C-77/10, </a:t>
            </a:r>
            <a:r>
              <a:rPr lang="en-GB" i="1" dirty="0"/>
              <a:t>Costa and </a:t>
            </a:r>
            <a:r>
              <a:rPr lang="en-GB" i="1" dirty="0" err="1"/>
              <a:t>Cifone</a:t>
            </a:r>
            <a:r>
              <a:rPr lang="en-GB" dirty="0"/>
              <a:t>,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smtClean="0"/>
              <a:t>59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EU/online: alapvetések 6.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/>
          </a:bodyPr>
          <a:lstStyle/>
          <a:p>
            <a:r>
              <a:rPr lang="hu-HU" dirty="0" smtClean="0"/>
              <a:t>A legitim közérdek fennállása miatti korlátozások szükségességét és (a célhoz képesti) alkalmasságát is bizonyítani kell </a:t>
            </a:r>
          </a:p>
          <a:p>
            <a:endParaRPr lang="hu-HU" dirty="0"/>
          </a:p>
          <a:p>
            <a:r>
              <a:rPr lang="hu-HU" dirty="0" smtClean="0"/>
              <a:t>A diszkriminatív és nem átlátható engedélyezési rezsim ellentétes az EU joggal</a:t>
            </a:r>
          </a:p>
          <a:p>
            <a:pPr marL="0" indent="0">
              <a:buNone/>
            </a:pPr>
            <a:r>
              <a:rPr lang="hu-HU" dirty="0" smtClean="0"/>
              <a:t>(EUB </a:t>
            </a:r>
            <a:r>
              <a:rPr lang="en-GB" i="1" dirty="0" smtClean="0"/>
              <a:t>Engelmann</a:t>
            </a:r>
            <a:r>
              <a:rPr lang="en-GB" dirty="0" smtClean="0"/>
              <a:t> 58</a:t>
            </a:r>
            <a:r>
              <a:rPr lang="hu-HU" dirty="0" smtClean="0"/>
              <a:t>. szakasz</a:t>
            </a:r>
            <a:r>
              <a:rPr lang="en-GB" dirty="0" smtClean="0"/>
              <a:t>; </a:t>
            </a:r>
            <a:r>
              <a:rPr lang="hu-HU" dirty="0" smtClean="0"/>
              <a:t>EUB</a:t>
            </a:r>
            <a:r>
              <a:rPr lang="en-GB" dirty="0" smtClean="0"/>
              <a:t> </a:t>
            </a:r>
            <a:r>
              <a:rPr lang="en-GB" i="1" dirty="0"/>
              <a:t>Costa and </a:t>
            </a:r>
            <a:r>
              <a:rPr lang="en-GB" i="1" dirty="0" err="1" smtClean="0"/>
              <a:t>Cifone</a:t>
            </a:r>
            <a:r>
              <a:rPr lang="en-GB" dirty="0" smtClean="0"/>
              <a:t> 72</a:t>
            </a:r>
            <a:r>
              <a:rPr lang="hu-HU" dirty="0" smtClean="0"/>
              <a:t>. szakasz</a:t>
            </a:r>
            <a:r>
              <a:rPr lang="en-GB" dirty="0" smtClean="0"/>
              <a:t>). </a:t>
            </a:r>
            <a:endParaRPr lang="hu-HU" dirty="0"/>
          </a:p>
          <a:p>
            <a:r>
              <a:rPr lang="en-GB" dirty="0"/>
              <a:t> 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HU/offline: pillanatfelvétel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5292560"/>
          </a:xfrm>
        </p:spPr>
        <p:txBody>
          <a:bodyPr>
            <a:normAutofit/>
          </a:bodyPr>
          <a:lstStyle/>
          <a:p>
            <a:r>
              <a:rPr lang="hu-HU" dirty="0" smtClean="0"/>
              <a:t>2012. október 11. – eltűntek a pénznyerő automaták (kivéve a koncesszióval bíró kaszinókból)</a:t>
            </a:r>
          </a:p>
          <a:p>
            <a:r>
              <a:rPr lang="hu-HU" dirty="0" smtClean="0"/>
              <a:t>Piaci helyzet</a:t>
            </a:r>
          </a:p>
          <a:p>
            <a:r>
              <a:rPr lang="hu-HU" dirty="0" smtClean="0"/>
              <a:t>Jogi háttér: teljes tilalom, még az a megoldás is illegális, amikor a netezés idejének meghosszabbítását nyeri a „nyertes”</a:t>
            </a:r>
          </a:p>
          <a:p>
            <a:r>
              <a:rPr lang="hu-HU" dirty="0" smtClean="0"/>
              <a:t>Bűncselekmény, szabálysértés, bezárják a kocsmát</a:t>
            </a:r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831632" y="63360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www.internet-ugyved.com</a:t>
            </a:r>
            <a:endParaRPr lang="hu-H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425</Words>
  <Application>Microsoft Office PowerPoint</Application>
  <PresentationFormat>Diavetítés a képernyőre (4:3 oldalarány)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Szerencsejáték jog, 2013: pillanatfelvételek</vt:lpstr>
      <vt:lpstr>Előadás vázlata</vt:lpstr>
      <vt:lpstr>EU/online: alapvetések 1.</vt:lpstr>
      <vt:lpstr>EU/online: alapvetések 2.</vt:lpstr>
      <vt:lpstr>EU/online: alapvetések 3.</vt:lpstr>
      <vt:lpstr>EU/online: alapvetések 4.</vt:lpstr>
      <vt:lpstr>EU/online: alapvetések 5.</vt:lpstr>
      <vt:lpstr>EU/online: alapvetések 6.</vt:lpstr>
      <vt:lpstr>HU/offline: pillanatfelvétel</vt:lpstr>
      <vt:lpstr>Vegyes felvágott</vt:lpstr>
      <vt:lpstr>Köszönöm a megtisztelő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Ormós Ügyvédi Iroda</dc:creator>
  <cp:lastModifiedBy>Ormós Ügyvédi Iroda</cp:lastModifiedBy>
  <cp:revision>47</cp:revision>
  <dcterms:created xsi:type="dcterms:W3CDTF">2013-03-05T08:09:50Z</dcterms:created>
  <dcterms:modified xsi:type="dcterms:W3CDTF">2013-04-19T12:12:24Z</dcterms:modified>
</cp:coreProperties>
</file>